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416" r:id="rId2"/>
    <p:sldId id="547" r:id="rId3"/>
    <p:sldId id="635" r:id="rId4"/>
    <p:sldId id="481" r:id="rId5"/>
    <p:sldId id="620" r:id="rId6"/>
    <p:sldId id="636" r:id="rId7"/>
    <p:sldId id="637" r:id="rId8"/>
    <p:sldId id="482" r:id="rId9"/>
    <p:sldId id="430" r:id="rId10"/>
    <p:sldId id="471" r:id="rId11"/>
    <p:sldId id="621" r:id="rId12"/>
    <p:sldId id="628" r:id="rId13"/>
    <p:sldId id="638" r:id="rId14"/>
    <p:sldId id="550" r:id="rId15"/>
    <p:sldId id="639" r:id="rId16"/>
    <p:sldId id="577" r:id="rId17"/>
    <p:sldId id="640" r:id="rId18"/>
    <p:sldId id="630" r:id="rId19"/>
    <p:sldId id="642" r:id="rId20"/>
    <p:sldId id="641" r:id="rId21"/>
    <p:sldId id="643" r:id="rId22"/>
    <p:sldId id="645" r:id="rId23"/>
    <p:sldId id="646" r:id="rId24"/>
    <p:sldId id="647" r:id="rId25"/>
    <p:sldId id="648" r:id="rId26"/>
    <p:sldId id="649" r:id="rId27"/>
    <p:sldId id="644" r:id="rId28"/>
    <p:sldId id="650" r:id="rId29"/>
    <p:sldId id="473" r:id="rId30"/>
    <p:sldId id="631" r:id="rId31"/>
    <p:sldId id="651" r:id="rId32"/>
    <p:sldId id="562" r:id="rId33"/>
    <p:sldId id="479" r:id="rId34"/>
    <p:sldId id="477" r:id="rId35"/>
    <p:sldId id="491" r:id="rId36"/>
    <p:sldId id="492" r:id="rId37"/>
    <p:sldId id="493" r:id="rId3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52" y="-32"/>
      </p:cViewPr>
      <p:guideLst>
        <p:guide orient="horz" pos="2247"/>
        <p:guide pos="383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5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1.xml"/><Relationship Id="rId7" Type="http://schemas.openxmlformats.org/officeDocument/2006/relationships/image" Target="../media/image2.jpeg"/><Relationship Id="rId12" Type="http://schemas.openxmlformats.org/officeDocument/2006/relationships/image" Target="../media/image39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8.png"/><Relationship Id="rId5" Type="http://schemas.openxmlformats.org/officeDocument/2006/relationships/tags" Target="../tags/tag13.xml"/><Relationship Id="rId10" Type="http://schemas.openxmlformats.org/officeDocument/2006/relationships/image" Target="../media/image42.jpeg"/><Relationship Id="rId4" Type="http://schemas.openxmlformats.org/officeDocument/2006/relationships/tags" Target="../tags/tag12.xml"/><Relationship Id="rId9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乘法运算定律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运算定律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1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乘法交换律和乘法结合律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5" name="图片 34" descr="GY2}[2G%@9O]IYAHR%_4H(W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371"/>
          <a:stretch>
            <a:fillRect/>
          </a:stretch>
        </p:blipFill>
        <p:spPr>
          <a:xfrm>
            <a:off x="6602095" y="1914525"/>
            <a:ext cx="5606415" cy="4726305"/>
          </a:xfrm>
          <a:prstGeom prst="rect">
            <a:avLst/>
          </a:prstGeom>
        </p:spPr>
      </p:pic>
      <p:sp>
        <p:nvSpPr>
          <p:cNvPr id="36" name="文本框 24"/>
          <p:cNvSpPr txBox="1"/>
          <p:nvPr/>
        </p:nvSpPr>
        <p:spPr>
          <a:xfrm>
            <a:off x="586105" y="1330960"/>
            <a:ext cx="10163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仔细观察图片,从中你能得到哪些数学信息?</a:t>
            </a:r>
          </a:p>
        </p:txBody>
      </p:sp>
      <p:sp>
        <p:nvSpPr>
          <p:cNvPr id="37" name="矩形 36"/>
          <p:cNvSpPr/>
          <p:nvPr/>
        </p:nvSpPr>
        <p:spPr>
          <a:xfrm>
            <a:off x="2244856" y="2106709"/>
            <a:ext cx="30975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一共有25个小组</a:t>
            </a:r>
          </a:p>
        </p:txBody>
      </p:sp>
      <p:sp>
        <p:nvSpPr>
          <p:cNvPr id="38" name="矩形 37"/>
          <p:cNvSpPr/>
          <p:nvPr/>
        </p:nvSpPr>
        <p:spPr>
          <a:xfrm>
            <a:off x="1262511" y="2882679"/>
            <a:ext cx="4891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每组里4人负责挖坑</a:t>
            </a:r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、种树</a:t>
            </a:r>
          </a:p>
        </p:txBody>
      </p:sp>
      <p:sp>
        <p:nvSpPr>
          <p:cNvPr id="39" name="矩形 38"/>
          <p:cNvSpPr/>
          <p:nvPr/>
        </p:nvSpPr>
        <p:spPr>
          <a:xfrm>
            <a:off x="1957836" y="3658649"/>
            <a:ext cx="36722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2人负责抬水、浇树</a:t>
            </a:r>
          </a:p>
        </p:txBody>
      </p:sp>
      <p:sp>
        <p:nvSpPr>
          <p:cNvPr id="40" name="矩形 39"/>
          <p:cNvSpPr/>
          <p:nvPr/>
        </p:nvSpPr>
        <p:spPr>
          <a:xfrm>
            <a:off x="2364236" y="4434619"/>
            <a:ext cx="2859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每组要种5棵树</a:t>
            </a:r>
          </a:p>
        </p:txBody>
      </p:sp>
      <p:sp>
        <p:nvSpPr>
          <p:cNvPr id="41" name="矩形 40"/>
          <p:cNvSpPr/>
          <p:nvPr/>
        </p:nvSpPr>
        <p:spPr>
          <a:xfrm>
            <a:off x="2161036" y="5210589"/>
            <a:ext cx="32658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每棵树要浇2桶水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7" grpId="0"/>
      <p:bldP spid="38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7" name="图片 6" descr="GY2}[2G%@9O]IYAHR%_4H(W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371"/>
          <a:stretch>
            <a:fillRect/>
          </a:stretch>
        </p:blipFill>
        <p:spPr>
          <a:xfrm>
            <a:off x="6602095" y="1914525"/>
            <a:ext cx="5606415" cy="4726305"/>
          </a:xfrm>
          <a:prstGeom prst="rect">
            <a:avLst/>
          </a:prstGeom>
        </p:spPr>
      </p:pic>
      <p:sp>
        <p:nvSpPr>
          <p:cNvPr id="29" name="文本框 24"/>
          <p:cNvSpPr txBox="1"/>
          <p:nvPr/>
        </p:nvSpPr>
        <p:spPr>
          <a:xfrm>
            <a:off x="586105" y="1330960"/>
            <a:ext cx="10163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你能提出哪些数学问题并解答?</a:t>
            </a:r>
          </a:p>
        </p:txBody>
      </p:sp>
      <p:sp>
        <p:nvSpPr>
          <p:cNvPr id="8" name="矩形 7"/>
          <p:cNvSpPr/>
          <p:nvPr/>
        </p:nvSpPr>
        <p:spPr>
          <a:xfrm>
            <a:off x="127131" y="2699799"/>
            <a:ext cx="64750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①负责挖坑、种树的一共有多少人?</a:t>
            </a:r>
          </a:p>
        </p:txBody>
      </p:sp>
      <p:sp>
        <p:nvSpPr>
          <p:cNvPr id="10" name="矩形 9"/>
          <p:cNvSpPr/>
          <p:nvPr/>
        </p:nvSpPr>
        <p:spPr>
          <a:xfrm>
            <a:off x="127131" y="3766599"/>
            <a:ext cx="64750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负责抬水、浇树的一共有多少人?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4212" name="Rectangle 4"/>
          <p:cNvSpPr>
            <a:spLocks noGrp="1" noChangeArrowheads="1"/>
          </p:cNvSpPr>
          <p:nvPr/>
        </p:nvSpPr>
        <p:spPr>
          <a:xfrm>
            <a:off x="1981513" y="648871"/>
            <a:ext cx="8229600" cy="1143000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4000" dirty="0" smtClean="0">
                <a:solidFill>
                  <a:srgbClr val="FF0066"/>
                </a:solidFill>
                <a:latin typeface="华文琥珀" panose="02010800040101010101" charset="-122"/>
                <a:ea typeface="华文琥珀" panose="02010800040101010101" charset="-122"/>
              </a:rPr>
              <a:t>问题一</a:t>
            </a:r>
            <a:endParaRPr lang="en-US" altLang="zh-CN" sz="4000" dirty="0" smtClean="0">
              <a:solidFill>
                <a:srgbClr val="FF0066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795" y="1556385"/>
            <a:ext cx="1073467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一共有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个小组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每组里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人负责挖坑、种树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负责挖坑、种树的一共有多少人？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4725035" y="3456305"/>
            <a:ext cx="3486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4×25=100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（人）</a:t>
            </a:r>
          </a:p>
        </p:txBody>
      </p:sp>
      <p:sp>
        <p:nvSpPr>
          <p:cNvPr id="10" name="TextBox 7"/>
          <p:cNvSpPr txBox="1"/>
          <p:nvPr/>
        </p:nvSpPr>
        <p:spPr>
          <a:xfrm>
            <a:off x="4718050" y="4448810"/>
            <a:ext cx="3613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25×4=100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（人）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0660" y="5490210"/>
            <a:ext cx="681926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答：负责挖坑、种树的一共有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人。</a:t>
            </a:r>
          </a:p>
        </p:txBody>
      </p:sp>
      <p:sp>
        <p:nvSpPr>
          <p:cNvPr id="12" name="TextBox 31"/>
          <p:cNvSpPr txBox="1"/>
          <p:nvPr/>
        </p:nvSpPr>
        <p:spPr>
          <a:xfrm flipH="1">
            <a:off x="3305370" y="3512454"/>
            <a:ext cx="1479459" cy="48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0" noProof="0" dirty="0">
                <a:solidFill>
                  <a:schemeClr val="tx1"/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</a:effectLst>
                <a:latin typeface="微软雅黑" panose="020B0503020204020204" pitchFamily="34" charset="-122"/>
                <a:cs typeface="Times New Roman" panose="02020603050405020304" charset="0"/>
              </a:rPr>
              <a:t>方法一</a:t>
            </a:r>
            <a:endParaRPr kumimoji="0" lang="zh-CN" altLang="en-US" sz="32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 flipH="1">
            <a:off x="3332069" y="4540925"/>
            <a:ext cx="1677067" cy="48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0" noProof="0" dirty="0" smtClean="0">
                <a:solidFill>
                  <a:schemeClr val="tx1"/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</a:effectLst>
                <a:latin typeface="微软雅黑" panose="020B0503020204020204" pitchFamily="34" charset="-122"/>
                <a:cs typeface="Times New Roman" panose="02020603050405020304" charset="0"/>
              </a:rPr>
              <a:t>方法二</a:t>
            </a:r>
            <a:endParaRPr kumimoji="0" lang="zh-CN" altLang="en-US" sz="3200" b="0" i="0" u="none" strike="noStrike" kern="0" cap="none" spc="0" normalizeH="0" baseline="0" noProof="0" dirty="0" smtClean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4212" name="Rectangle 4"/>
          <p:cNvSpPr>
            <a:spLocks noGrp="1" noChangeArrowheads="1"/>
          </p:cNvSpPr>
          <p:nvPr/>
        </p:nvSpPr>
        <p:spPr>
          <a:xfrm>
            <a:off x="1981513" y="648871"/>
            <a:ext cx="8229600" cy="1143000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4000" dirty="0" smtClean="0">
                <a:solidFill>
                  <a:srgbClr val="FF0066"/>
                </a:solidFill>
                <a:latin typeface="华文琥珀" panose="02010800040101010101" charset="-122"/>
                <a:ea typeface="华文琥珀" panose="02010800040101010101" charset="-122"/>
              </a:rPr>
              <a:t>问题二</a:t>
            </a:r>
            <a:endParaRPr lang="en-US" altLang="zh-CN" sz="4000" dirty="0" smtClean="0">
              <a:solidFill>
                <a:srgbClr val="FF0066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795" y="1556385"/>
            <a:ext cx="1073467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一共有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个小组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每组里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人负责抬水、浇树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负责抬水、浇树的一共有多少人?</a:t>
            </a:r>
          </a:p>
        </p:txBody>
      </p:sp>
      <p:sp>
        <p:nvSpPr>
          <p:cNvPr id="8" name="TextBox 12"/>
          <p:cNvSpPr txBox="1"/>
          <p:nvPr/>
        </p:nvSpPr>
        <p:spPr>
          <a:xfrm>
            <a:off x="4725035" y="3456305"/>
            <a:ext cx="3486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2×25=50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（人）</a:t>
            </a:r>
          </a:p>
        </p:txBody>
      </p:sp>
      <p:sp>
        <p:nvSpPr>
          <p:cNvPr id="10" name="TextBox 7"/>
          <p:cNvSpPr txBox="1"/>
          <p:nvPr/>
        </p:nvSpPr>
        <p:spPr>
          <a:xfrm>
            <a:off x="4718050" y="4448810"/>
            <a:ext cx="3613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25×2=50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（人）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0660" y="5490210"/>
            <a:ext cx="681926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答：负责抬水、浇树的一共有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人。</a:t>
            </a:r>
          </a:p>
        </p:txBody>
      </p:sp>
      <p:sp>
        <p:nvSpPr>
          <p:cNvPr id="12" name="TextBox 31"/>
          <p:cNvSpPr txBox="1"/>
          <p:nvPr/>
        </p:nvSpPr>
        <p:spPr>
          <a:xfrm flipH="1">
            <a:off x="3305370" y="3512454"/>
            <a:ext cx="1479459" cy="48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0" noProof="0" dirty="0">
                <a:solidFill>
                  <a:schemeClr val="tx1"/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</a:effectLst>
                <a:latin typeface="微软雅黑" panose="020B0503020204020204" pitchFamily="34" charset="-122"/>
                <a:cs typeface="Times New Roman" panose="02020603050405020304" charset="0"/>
              </a:rPr>
              <a:t>方法一</a:t>
            </a:r>
            <a:endParaRPr kumimoji="0" lang="zh-CN" altLang="en-US" sz="32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 flipH="1">
            <a:off x="3332069" y="4540925"/>
            <a:ext cx="1677067" cy="48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0" noProof="0" dirty="0" smtClean="0">
                <a:solidFill>
                  <a:schemeClr val="tx1"/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</a:effectLst>
                <a:latin typeface="微软雅黑" panose="020B0503020204020204" pitchFamily="34" charset="-122"/>
                <a:cs typeface="Times New Roman" panose="02020603050405020304" charset="0"/>
              </a:rPr>
              <a:t>方法二</a:t>
            </a:r>
            <a:endParaRPr kumimoji="0" lang="zh-CN" altLang="en-US" sz="3200" b="0" i="0" u="none" strike="noStrike" kern="0" cap="none" spc="0" normalizeH="0" baseline="0" noProof="0" dirty="0" smtClean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9" name="文本框 24"/>
          <p:cNvSpPr txBox="1"/>
          <p:nvPr/>
        </p:nvSpPr>
        <p:spPr>
          <a:xfrm>
            <a:off x="294640" y="133096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探究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仔细观察,你发现了什么?谁把自己的发现和大家交流一下?</a:t>
            </a:r>
          </a:p>
        </p:txBody>
      </p:sp>
      <p:sp>
        <p:nvSpPr>
          <p:cNvPr id="60" name="TextBox 12"/>
          <p:cNvSpPr txBox="1"/>
          <p:nvPr/>
        </p:nvSpPr>
        <p:spPr>
          <a:xfrm>
            <a:off x="1615440" y="2323465"/>
            <a:ext cx="3486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4×25=100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（人）</a:t>
            </a:r>
          </a:p>
        </p:txBody>
      </p:sp>
      <p:sp>
        <p:nvSpPr>
          <p:cNvPr id="61" name="TextBox 7"/>
          <p:cNvSpPr txBox="1"/>
          <p:nvPr/>
        </p:nvSpPr>
        <p:spPr>
          <a:xfrm>
            <a:off x="1608455" y="3315970"/>
            <a:ext cx="3613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25×4=100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（人）</a:t>
            </a:r>
          </a:p>
        </p:txBody>
      </p:sp>
      <p:grpSp>
        <p:nvGrpSpPr>
          <p:cNvPr id="62" name="Group 10"/>
          <p:cNvGrpSpPr/>
          <p:nvPr/>
        </p:nvGrpSpPr>
        <p:grpSpPr bwMode="auto">
          <a:xfrm>
            <a:off x="479718" y="4308214"/>
            <a:ext cx="4983163" cy="922338"/>
            <a:chOff x="0" y="0"/>
            <a:chExt cx="3139" cy="581"/>
          </a:xfrm>
        </p:grpSpPr>
        <p:sp>
          <p:nvSpPr>
            <p:cNvPr id="63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3139" cy="58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FF505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5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25×4　　4×25</a:t>
              </a:r>
            </a:p>
          </p:txBody>
        </p:sp>
        <p:sp>
          <p:nvSpPr>
            <p:cNvPr id="64" name="Oval 12"/>
            <p:cNvSpPr>
              <a:spLocks noChangeArrowheads="1"/>
            </p:cNvSpPr>
            <p:nvPr/>
          </p:nvSpPr>
          <p:spPr bwMode="auto">
            <a:xfrm>
              <a:off x="1374" y="0"/>
              <a:ext cx="576" cy="57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66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 Box 13"/>
          <p:cNvSpPr txBox="1">
            <a:spLocks noChangeArrowheads="1"/>
          </p:cNvSpPr>
          <p:nvPr/>
        </p:nvSpPr>
        <p:spPr bwMode="auto">
          <a:xfrm>
            <a:off x="2638718" y="4308214"/>
            <a:ext cx="8731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5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</a:p>
        </p:txBody>
      </p:sp>
      <p:sp>
        <p:nvSpPr>
          <p:cNvPr id="66" name="TextBox 12"/>
          <p:cNvSpPr txBox="1"/>
          <p:nvPr/>
        </p:nvSpPr>
        <p:spPr>
          <a:xfrm>
            <a:off x="7568565" y="2323465"/>
            <a:ext cx="3486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2×25=50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（人）</a:t>
            </a:r>
          </a:p>
        </p:txBody>
      </p:sp>
      <p:sp>
        <p:nvSpPr>
          <p:cNvPr id="67" name="TextBox 7"/>
          <p:cNvSpPr txBox="1"/>
          <p:nvPr/>
        </p:nvSpPr>
        <p:spPr>
          <a:xfrm>
            <a:off x="7561580" y="3315970"/>
            <a:ext cx="3613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25×2=50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（人）</a:t>
            </a:r>
          </a:p>
        </p:txBody>
      </p:sp>
      <p:grpSp>
        <p:nvGrpSpPr>
          <p:cNvPr id="68" name="Group 10"/>
          <p:cNvGrpSpPr/>
          <p:nvPr/>
        </p:nvGrpSpPr>
        <p:grpSpPr bwMode="auto">
          <a:xfrm>
            <a:off x="6432843" y="4308214"/>
            <a:ext cx="4983163" cy="922338"/>
            <a:chOff x="0" y="0"/>
            <a:chExt cx="3139" cy="581"/>
          </a:xfrm>
        </p:grpSpPr>
        <p:sp>
          <p:nvSpPr>
            <p:cNvPr id="69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3139" cy="58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FF505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5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25×</a:t>
              </a:r>
              <a:r>
                <a:rPr lang="en-US" altLang="zh-CN" sz="5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</a:t>
              </a:r>
              <a:r>
                <a:rPr lang="zh-CN" altLang="en-US" sz="5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　　</a:t>
              </a:r>
              <a:r>
                <a:rPr lang="en-US" altLang="zh-CN" sz="5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</a:t>
              </a:r>
              <a:r>
                <a:rPr lang="zh-CN" altLang="en-US" sz="5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×25</a:t>
              </a:r>
            </a:p>
          </p:txBody>
        </p:sp>
        <p:sp>
          <p:nvSpPr>
            <p:cNvPr id="70" name="Oval 12"/>
            <p:cNvSpPr>
              <a:spLocks noChangeArrowheads="1"/>
            </p:cNvSpPr>
            <p:nvPr/>
          </p:nvSpPr>
          <p:spPr bwMode="auto">
            <a:xfrm>
              <a:off x="1374" y="0"/>
              <a:ext cx="576" cy="57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66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" name="Text Box 13"/>
          <p:cNvSpPr txBox="1">
            <a:spLocks noChangeArrowheads="1"/>
          </p:cNvSpPr>
          <p:nvPr/>
        </p:nvSpPr>
        <p:spPr bwMode="auto">
          <a:xfrm>
            <a:off x="8591843" y="4308214"/>
            <a:ext cx="8731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5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</a:p>
        </p:txBody>
      </p:sp>
      <p:sp>
        <p:nvSpPr>
          <p:cNvPr id="72" name="Text Box 110"/>
          <p:cNvSpPr txBox="1">
            <a:spLocks noChangeArrowheads="1"/>
          </p:cNvSpPr>
          <p:nvPr/>
        </p:nvSpPr>
        <p:spPr bwMode="auto">
          <a:xfrm>
            <a:off x="2530475" y="5711825"/>
            <a:ext cx="7200900" cy="583565"/>
          </a:xfrm>
          <a:prstGeom prst="rect">
            <a:avLst/>
          </a:prstGeom>
          <a:noFill/>
          <a:ln w="28575">
            <a:solidFill>
              <a:srgbClr val="00B0F0"/>
            </a:solidFill>
            <a:prstDash val="sys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两个数相乘,交换因数的位置,积不变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60" grpId="0"/>
      <p:bldP spid="66" grpId="0"/>
      <p:bldP spid="7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9" name="文本框 24"/>
          <p:cNvSpPr txBox="1"/>
          <p:nvPr/>
        </p:nvSpPr>
        <p:spPr>
          <a:xfrm>
            <a:off x="294640" y="133096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你还能举出其他类似这样的例子吗?</a:t>
            </a:r>
          </a:p>
        </p:txBody>
      </p:sp>
      <p:sp>
        <p:nvSpPr>
          <p:cNvPr id="3" name="矩形 2"/>
          <p:cNvSpPr/>
          <p:nvPr/>
        </p:nvSpPr>
        <p:spPr>
          <a:xfrm>
            <a:off x="1906508" y="2244651"/>
            <a:ext cx="304863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</a:rPr>
              <a:t>6×9 = 9×6 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0119" y="3281531"/>
            <a:ext cx="375602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</a:rPr>
              <a:t>10×30=30×10</a:t>
            </a:r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auto">
          <a:xfrm>
            <a:off x="6349728" y="2183764"/>
            <a:ext cx="5156200" cy="1500505"/>
          </a:xfrm>
          <a:prstGeom prst="wedgeRectCallout">
            <a:avLst>
              <a:gd name="adj1" fmla="val -73066"/>
              <a:gd name="adj2" fmla="val -7173"/>
            </a:avLst>
          </a:prstGeom>
          <a:solidFill>
            <a:srgbClr val="FFFF99"/>
          </a:solidFill>
          <a:ln w="9525">
            <a:solidFill>
              <a:srgbClr val="FF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lnSpc>
                <a:spcPct val="125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交换两个因数的位置，积不变。这叫做</a:t>
            </a:r>
            <a:r>
              <a:rPr lang="zh-CN" altLang="en-US" sz="3200" dirty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乘法交换律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949960" y="4318635"/>
            <a:ext cx="1089723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如果用字母</a:t>
            </a:r>
            <a:r>
              <a:rPr lang="en-US" altLang="zh-CN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表示两个因数，那么乘法交换律可以写成：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809415" y="5355391"/>
            <a:ext cx="588253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a×b</a:t>
            </a:r>
            <a:r>
              <a:rPr lang="zh-CN" altLang="en-US" sz="60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＝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b×a</a:t>
            </a:r>
            <a:endParaRPr lang="en-US" altLang="zh-CN" sz="6000" i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500"/>
                                        <p:tgtEl>
                                          <p:spTgt spid="92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3" grpId="0"/>
      <p:bldP spid="4" grpId="0"/>
      <p:bldP spid="9226" grpId="0" build="allAtOnce" animBg="1" autoUpdateAnimBg="0"/>
      <p:bldP spid="1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25" name="TextBox 14"/>
          <p:cNvSpPr txBox="1"/>
          <p:nvPr/>
        </p:nvSpPr>
        <p:spPr>
          <a:xfrm>
            <a:off x="1369546" y="1671732"/>
            <a:ext cx="38884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 25×38×4</a:t>
            </a:r>
            <a:endParaRPr lang="en-US" altLang="zh-CN" sz="3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TextBox 14"/>
          <p:cNvSpPr txBox="1"/>
          <p:nvPr/>
        </p:nvSpPr>
        <p:spPr>
          <a:xfrm>
            <a:off x="1477671" y="2774666"/>
            <a:ext cx="38884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 25×4×38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TextBox 14"/>
          <p:cNvSpPr txBox="1"/>
          <p:nvPr/>
        </p:nvSpPr>
        <p:spPr>
          <a:xfrm>
            <a:off x="1482889" y="3878163"/>
            <a:ext cx="347539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 100×38</a:t>
            </a:r>
          </a:p>
        </p:txBody>
      </p:sp>
      <p:sp>
        <p:nvSpPr>
          <p:cNvPr id="28" name="TextBox 14"/>
          <p:cNvSpPr txBox="1"/>
          <p:nvPr/>
        </p:nvSpPr>
        <p:spPr>
          <a:xfrm>
            <a:off x="1482889" y="4980950"/>
            <a:ext cx="22436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 3800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4"/>
          <p:cNvSpPr txBox="1"/>
          <p:nvPr/>
        </p:nvSpPr>
        <p:spPr>
          <a:xfrm>
            <a:off x="6488916" y="1671826"/>
            <a:ext cx="38884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 125×42×8</a:t>
            </a:r>
            <a:endParaRPr lang="en-US" altLang="zh-CN" sz="36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TextBox 14"/>
          <p:cNvSpPr txBox="1"/>
          <p:nvPr/>
        </p:nvSpPr>
        <p:spPr>
          <a:xfrm>
            <a:off x="6661499" y="2775160"/>
            <a:ext cx="38884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125×8×42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TextBox 14"/>
          <p:cNvSpPr txBox="1"/>
          <p:nvPr/>
        </p:nvSpPr>
        <p:spPr>
          <a:xfrm>
            <a:off x="6661785" y="3877945"/>
            <a:ext cx="3091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1000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6661785" y="4980940"/>
            <a:ext cx="3091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42000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053465" y="1906270"/>
            <a:ext cx="485457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同学们参加植树活动,一共有25个小组,每组要种5棵树,每棵树要浇2桶水,一共要浇多少桶水?</a:t>
            </a:r>
          </a:p>
        </p:txBody>
      </p:sp>
      <p:pic>
        <p:nvPicPr>
          <p:cNvPr id="7" name="图片 6" descr="GY2}[2G%@9O]IYAHR%_4H(W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371"/>
          <a:stretch>
            <a:fillRect/>
          </a:stretch>
        </p:blipFill>
        <p:spPr>
          <a:xfrm>
            <a:off x="6306185" y="1214120"/>
            <a:ext cx="5606415" cy="472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9" name="文本框 24"/>
          <p:cNvSpPr txBox="1"/>
          <p:nvPr/>
        </p:nvSpPr>
        <p:spPr>
          <a:xfrm>
            <a:off x="294640" y="133096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你能用不同的算式解决这个问题吗?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65810" y="2100580"/>
            <a:ext cx="971677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b="0" dirty="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方法一：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先求</a:t>
            </a: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个小组，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一共种多少棵树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再求一共要浇多少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桶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水。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602565" y="3548001"/>
            <a:ext cx="283555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×5）×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95616" y="5764708"/>
            <a:ext cx="4250350" cy="662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答：一共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</a:t>
            </a:r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浇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250</a:t>
            </a:r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桶水。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455670" y="4121785"/>
            <a:ext cx="233235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125×2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＝250（桶）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9" grpId="0"/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9" name="文本框 24"/>
          <p:cNvSpPr txBox="1"/>
          <p:nvPr/>
        </p:nvSpPr>
        <p:spPr>
          <a:xfrm>
            <a:off x="294640" y="133096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你能用不同的算式解决这个问题吗?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65810" y="2100580"/>
            <a:ext cx="971677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b="0" dirty="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方法二：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先求每组种</a:t>
            </a: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棵树要浇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多少桶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水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endParaRPr lang="en-US" altLang="zh-CN" sz="32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再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求一共要浇多少桶水。</a:t>
            </a:r>
            <a:endParaRPr lang="zh-CN" altLang="en-US" sz="32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927685" y="3548001"/>
            <a:ext cx="283555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5×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95616" y="5764708"/>
            <a:ext cx="4250350" cy="662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答：一共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</a:t>
            </a:r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浇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250</a:t>
            </a:r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桶水。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455670" y="4121785"/>
            <a:ext cx="233235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25×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10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＝250（桶）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1"/>
      <p:bldP spid="9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81" name="TextBox 26"/>
          <p:cNvSpPr txBox="1"/>
          <p:nvPr/>
        </p:nvSpPr>
        <p:spPr>
          <a:xfrm>
            <a:off x="4068938" y="2081309"/>
            <a:ext cx="7785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67</a:t>
            </a:r>
          </a:p>
        </p:txBody>
      </p:sp>
      <p:sp>
        <p:nvSpPr>
          <p:cNvPr id="82" name="矩形 81"/>
          <p:cNvSpPr/>
          <p:nvPr/>
        </p:nvSpPr>
        <p:spPr>
          <a:xfrm>
            <a:off x="1811004" y="2081438"/>
            <a:ext cx="521398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43+67=(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)+(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3" name="TextBox 32"/>
          <p:cNvSpPr txBox="1"/>
          <p:nvPr/>
        </p:nvSpPr>
        <p:spPr>
          <a:xfrm>
            <a:off x="5876634" y="2081309"/>
            <a:ext cx="7785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</a:t>
            </a:r>
          </a:p>
        </p:txBody>
      </p:sp>
      <p:sp>
        <p:nvSpPr>
          <p:cNvPr id="84" name="TextBox 33"/>
          <p:cNvSpPr txBox="1"/>
          <p:nvPr/>
        </p:nvSpPr>
        <p:spPr>
          <a:xfrm>
            <a:off x="3120640" y="3044083"/>
            <a:ext cx="7785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</a:p>
        </p:txBody>
      </p:sp>
      <p:sp>
        <p:nvSpPr>
          <p:cNvPr id="85" name="TextBox 34"/>
          <p:cNvSpPr txBox="1"/>
          <p:nvPr/>
        </p:nvSpPr>
        <p:spPr>
          <a:xfrm>
            <a:off x="5822023" y="3044083"/>
            <a:ext cx="7785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</a:p>
        </p:txBody>
      </p:sp>
      <p:sp>
        <p:nvSpPr>
          <p:cNvPr id="86" name="TextBox 35"/>
          <p:cNvSpPr txBox="1"/>
          <p:nvPr/>
        </p:nvSpPr>
        <p:spPr>
          <a:xfrm>
            <a:off x="2142281" y="3929125"/>
            <a:ext cx="7785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</a:p>
        </p:txBody>
      </p:sp>
      <p:sp>
        <p:nvSpPr>
          <p:cNvPr id="87" name="TextBox 36"/>
          <p:cNvSpPr txBox="1"/>
          <p:nvPr/>
        </p:nvSpPr>
        <p:spPr>
          <a:xfrm>
            <a:off x="5876634" y="3934214"/>
            <a:ext cx="7785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</a:p>
        </p:txBody>
      </p:sp>
      <p:sp>
        <p:nvSpPr>
          <p:cNvPr id="88" name="TextBox 24"/>
          <p:cNvSpPr txBox="1"/>
          <p:nvPr/>
        </p:nvSpPr>
        <p:spPr>
          <a:xfrm>
            <a:off x="5557330" y="4824963"/>
            <a:ext cx="107632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375</a:t>
            </a:r>
          </a:p>
        </p:txBody>
      </p:sp>
      <p:sp>
        <p:nvSpPr>
          <p:cNvPr id="89" name="TextBox 25"/>
          <p:cNvSpPr txBox="1"/>
          <p:nvPr/>
        </p:nvSpPr>
        <p:spPr>
          <a:xfrm>
            <a:off x="7335933" y="4824963"/>
            <a:ext cx="107632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458</a:t>
            </a:r>
          </a:p>
        </p:txBody>
      </p:sp>
      <p:sp>
        <p:nvSpPr>
          <p:cNvPr id="90" name="矩形 89"/>
          <p:cNvSpPr/>
          <p:nvPr/>
        </p:nvSpPr>
        <p:spPr>
          <a:xfrm>
            <a:off x="713105" y="1242060"/>
            <a:ext cx="98348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根据加法运算定律在下面的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里填上适当的数。</a:t>
            </a:r>
          </a:p>
        </p:txBody>
      </p:sp>
      <p:sp>
        <p:nvSpPr>
          <p:cNvPr id="91" name="矩形 90"/>
          <p:cNvSpPr/>
          <p:nvPr/>
        </p:nvSpPr>
        <p:spPr>
          <a:xfrm>
            <a:off x="1784831" y="3044083"/>
            <a:ext cx="521398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35+(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)=65+(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784969" y="3929134"/>
            <a:ext cx="521398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)+18=19+(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810231" y="4824469"/>
            <a:ext cx="781685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375+458+42=(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)+(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4" name="TextBox 37"/>
          <p:cNvSpPr txBox="1"/>
          <p:nvPr/>
        </p:nvSpPr>
        <p:spPr>
          <a:xfrm>
            <a:off x="8639447" y="4824598"/>
            <a:ext cx="7785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588770" y="1346835"/>
            <a:ext cx="2981325" cy="2142490"/>
            <a:chOff x="5442" y="5587"/>
            <a:chExt cx="4695" cy="3374"/>
          </a:xfrm>
        </p:grpSpPr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5673" y="5587"/>
              <a:ext cx="446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</a:pP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</a:t>
              </a: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25</a:t>
              </a: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×5）×</a:t>
              </a: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5442" y="6491"/>
              <a:ext cx="3673" cy="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125×2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＝250（桶）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45200" y="1346835"/>
            <a:ext cx="3306445" cy="2142490"/>
            <a:chOff x="5442" y="5587"/>
            <a:chExt cx="5207" cy="3374"/>
          </a:xfrm>
        </p:grpSpPr>
        <p:sp>
          <p:nvSpPr>
            <p:cNvPr id="4" name="Text Box 10"/>
            <p:cNvSpPr txBox="1">
              <a:spLocks noChangeArrowheads="1"/>
            </p:cNvSpPr>
            <p:nvPr/>
          </p:nvSpPr>
          <p:spPr bwMode="auto">
            <a:xfrm>
              <a:off x="6185" y="5587"/>
              <a:ext cx="446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</a:pP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25</a:t>
              </a: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×</a:t>
              </a: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（</a:t>
              </a: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5×</a:t>
              </a: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 Box 10"/>
            <p:cNvSpPr txBox="1">
              <a:spLocks noChangeArrowheads="1"/>
            </p:cNvSpPr>
            <p:nvPr/>
          </p:nvSpPr>
          <p:spPr bwMode="auto">
            <a:xfrm>
              <a:off x="5442" y="6491"/>
              <a:ext cx="3673" cy="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25×</a:t>
              </a:r>
              <a:r>
                <a:rPr lang="en-US" altLang="zh-CN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10</a:t>
              </a:r>
              <a:endPara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＝250（桶）</a:t>
              </a:r>
            </a:p>
          </p:txBody>
        </p:sp>
      </p:grpSp>
      <p:sp>
        <p:nvSpPr>
          <p:cNvPr id="59" name="文本框 24"/>
          <p:cNvSpPr txBox="1"/>
          <p:nvPr/>
        </p:nvSpPr>
        <p:spPr>
          <a:xfrm>
            <a:off x="287020" y="3919855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合作交流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仔细观察,小组合作,完成老师提出的这几个问题?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9" name="文本框 24"/>
          <p:cNvSpPr txBox="1"/>
          <p:nvPr/>
        </p:nvSpPr>
        <p:spPr>
          <a:xfrm>
            <a:off x="125095" y="142748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合作交流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仔细观察,小组合作,完成老师提出的这几个问题?</a:t>
            </a:r>
          </a:p>
        </p:txBody>
      </p:sp>
      <p:sp>
        <p:nvSpPr>
          <p:cNvPr id="3" name="文本框 24"/>
          <p:cNvSpPr txBox="1"/>
          <p:nvPr/>
        </p:nvSpPr>
        <p:spPr>
          <a:xfrm>
            <a:off x="1773555" y="236474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①从这组算式中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发现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了什么?</a:t>
            </a:r>
          </a:p>
        </p:txBody>
      </p:sp>
      <p:sp>
        <p:nvSpPr>
          <p:cNvPr id="4" name="文本框 24"/>
          <p:cNvSpPr txBox="1"/>
          <p:nvPr/>
        </p:nvSpPr>
        <p:spPr>
          <a:xfrm>
            <a:off x="1773555" y="330200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举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出几个这样的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子。</a:t>
            </a:r>
          </a:p>
        </p:txBody>
      </p:sp>
      <p:sp>
        <p:nvSpPr>
          <p:cNvPr id="5" name="文本框 24"/>
          <p:cNvSpPr txBox="1"/>
          <p:nvPr/>
        </p:nvSpPr>
        <p:spPr>
          <a:xfrm>
            <a:off x="1773555" y="423926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③用语言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表述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规律,并起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名字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6" name="文本框 24"/>
          <p:cNvSpPr txBox="1"/>
          <p:nvPr/>
        </p:nvSpPr>
        <p:spPr>
          <a:xfrm>
            <a:off x="1773555" y="517652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④用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字母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表示出来。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9" name="文本框 24"/>
          <p:cNvSpPr txBox="1"/>
          <p:nvPr/>
        </p:nvSpPr>
        <p:spPr>
          <a:xfrm>
            <a:off x="125095" y="142748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①从这组算式中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发现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了什么?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24"/>
          <p:cNvSpPr txBox="1"/>
          <p:nvPr/>
        </p:nvSpPr>
        <p:spPr>
          <a:xfrm>
            <a:off x="1762125" y="2516505"/>
            <a:ext cx="80257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我发现,三个数相乘,先乘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前两个数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或者先乘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后两个数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,所得的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积相同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5108" y="3306129"/>
            <a:ext cx="2822032" cy="3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9" name="文本框 24"/>
          <p:cNvSpPr txBox="1"/>
          <p:nvPr/>
        </p:nvSpPr>
        <p:spPr>
          <a:xfrm>
            <a:off x="125095" y="142748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②举出几个这样的例子。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5108" y="3306129"/>
            <a:ext cx="2822032" cy="317207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879600" y="2750820"/>
            <a:ext cx="699579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4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(10×5)×6 = 10×(5×6)</a:t>
            </a:r>
          </a:p>
        </p:txBody>
      </p:sp>
      <p:sp>
        <p:nvSpPr>
          <p:cNvPr id="23" name="矩形 22"/>
          <p:cNvSpPr/>
          <p:nvPr/>
        </p:nvSpPr>
        <p:spPr>
          <a:xfrm>
            <a:off x="1167673" y="4197320"/>
            <a:ext cx="72074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4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4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782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4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25) 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4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 = 782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 </a:t>
            </a:r>
            <a:r>
              <a:rPr lang="en-US" altLang="zh-CN" sz="4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(25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4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4)</a:t>
            </a:r>
            <a:endParaRPr lang="en-US" altLang="zh-CN" sz="4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9" name="文本框 24"/>
          <p:cNvSpPr txBox="1"/>
          <p:nvPr/>
        </p:nvSpPr>
        <p:spPr>
          <a:xfrm>
            <a:off x="125095" y="142748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③用语言表述规律,并起名字。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5108" y="3306129"/>
            <a:ext cx="2822032" cy="3172075"/>
          </a:xfrm>
          <a:prstGeom prst="rect">
            <a:avLst/>
          </a:prstGeom>
        </p:spPr>
      </p:pic>
      <p:pic>
        <p:nvPicPr>
          <p:cNvPr id="3" name="Picture 4" descr="http://img05.tooopen.com/images/20141113/sy_74808667671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272" b="8754"/>
          <a:stretch>
            <a:fillRect/>
          </a:stretch>
        </p:blipFill>
        <p:spPr bwMode="auto">
          <a:xfrm>
            <a:off x="1409065" y="2293620"/>
            <a:ext cx="7164705" cy="343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9"/>
          <p:cNvSpPr txBox="1"/>
          <p:nvPr/>
        </p:nvSpPr>
        <p:spPr>
          <a:xfrm>
            <a:off x="1960232" y="2987428"/>
            <a:ext cx="6613741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三个数相乘，先乘前两个数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或者先乘后两个数，积不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变。这叫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做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乘法结合律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9" name="文本框 24"/>
          <p:cNvSpPr txBox="1"/>
          <p:nvPr/>
        </p:nvSpPr>
        <p:spPr>
          <a:xfrm>
            <a:off x="125095" y="1427480"/>
            <a:ext cx="1161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④用字母表示出来。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5108" y="3306129"/>
            <a:ext cx="2822032" cy="3172075"/>
          </a:xfrm>
          <a:prstGeom prst="rect">
            <a:avLst/>
          </a:prstGeom>
        </p:spPr>
      </p:pic>
      <p:pic>
        <p:nvPicPr>
          <p:cNvPr id="3" name="Picture 4" descr="http://img05.tooopen.com/images/20141113/sy_74808667671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272" b="8754"/>
          <a:stretch>
            <a:fillRect/>
          </a:stretch>
        </p:blipFill>
        <p:spPr bwMode="auto">
          <a:xfrm>
            <a:off x="1409065" y="2293620"/>
            <a:ext cx="7164705" cy="343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2201545" y="2766695"/>
            <a:ext cx="614489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如果用字母</a:t>
            </a:r>
            <a:r>
              <a:rPr lang="en-US" altLang="zh-CN" sz="3200" i="1" dirty="0"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zh-CN" altLang="en-US" sz="3200" i="1" dirty="0">
                <a:latin typeface="Times New Roman" panose="02020603050405020304" charset="0"/>
                <a:cs typeface="Times New Roman" panose="02020603050405020304" charset="0"/>
              </a:rPr>
              <a:t>，</a:t>
            </a:r>
            <a:r>
              <a:rPr lang="en-US" altLang="zh-CN" sz="3200" i="1" dirty="0"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zh-CN" altLang="en-US" sz="3200" i="1" dirty="0" smtClean="0">
                <a:latin typeface="Times New Roman" panose="02020603050405020304" charset="0"/>
                <a:cs typeface="Times New Roman" panose="02020603050405020304" charset="0"/>
              </a:rPr>
              <a:t>，</a:t>
            </a:r>
            <a:r>
              <a:rPr lang="en-US" altLang="zh-CN" sz="3200" i="1" dirty="0" smtClean="0"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表示三个因数，那么可以写成：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2147522" y="4554021"/>
            <a:ext cx="6253635" cy="83099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en-US" altLang="zh-CN" sz="48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80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en-US" altLang="zh-CN" sz="48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 ×</a:t>
            </a:r>
            <a:r>
              <a:rPr lang="en-US" altLang="zh-CN" sz="48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zh-CN" altLang="en-US" sz="48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＝</a:t>
            </a:r>
            <a:r>
              <a:rPr lang="en-US" altLang="zh-CN" sz="48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 (</a:t>
            </a:r>
            <a:r>
              <a:rPr lang="en-US" altLang="zh-CN" sz="48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480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en-US" altLang="zh-CN" sz="48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15" grpId="0" bldLvl="0" animBg="1" autoUpdateAnimBg="0"/>
      <p:bldP spid="14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1331134" y="1671732"/>
            <a:ext cx="38884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 195×25×4</a:t>
            </a:r>
            <a:endParaRPr lang="en-US" altLang="zh-CN" sz="3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TextBox 14"/>
          <p:cNvSpPr txBox="1"/>
          <p:nvPr/>
        </p:nvSpPr>
        <p:spPr>
          <a:xfrm>
            <a:off x="1330786" y="2826741"/>
            <a:ext cx="517321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 195×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25×4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1331198" y="4015659"/>
            <a:ext cx="519593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 195×100</a:t>
            </a:r>
          </a:p>
        </p:txBody>
      </p:sp>
      <p:sp>
        <p:nvSpPr>
          <p:cNvPr id="48" name="TextBox 14"/>
          <p:cNvSpPr txBox="1"/>
          <p:nvPr/>
        </p:nvSpPr>
        <p:spPr>
          <a:xfrm>
            <a:off x="1330960" y="5204460"/>
            <a:ext cx="2519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 19500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226984" y="1686431"/>
            <a:ext cx="38884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4×8×25×125</a:t>
            </a:r>
            <a:endParaRPr lang="en-US" altLang="zh-CN" sz="3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6658" y="2826835"/>
            <a:ext cx="596530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4×25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8×125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TextBox 14"/>
          <p:cNvSpPr txBox="1"/>
          <p:nvPr/>
        </p:nvSpPr>
        <p:spPr>
          <a:xfrm>
            <a:off x="6227068" y="3967541"/>
            <a:ext cx="519593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100×1000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6226810" y="5244465"/>
            <a:ext cx="2670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100000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15" grpId="0"/>
      <p:bldP spid="2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9" name="文本框 24"/>
          <p:cNvSpPr txBox="1"/>
          <p:nvPr/>
        </p:nvSpPr>
        <p:spPr>
          <a:xfrm>
            <a:off x="125095" y="1427480"/>
            <a:ext cx="116179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比一比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比较加法交换律和乘法交换律,加法结合律和乘法结合律,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你发现了什么?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62206" y="2908313"/>
            <a:ext cx="20858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a+b</a:t>
            </a:r>
            <a:r>
              <a:rPr lang="en-US" altLang="zh-CN" sz="4000" i="1" dirty="0" smtClean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=</a:t>
            </a:r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b+a</a:t>
            </a:r>
            <a:endParaRPr lang="zh-CN" altLang="en-US" sz="4000" i="1" dirty="0">
              <a:solidFill>
                <a:srgbClr val="FF0000"/>
              </a:solidFill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2322" y="3031865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加法交换律：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662345" y="4157781"/>
            <a:ext cx="5882534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a×b</a:t>
            </a:r>
            <a:r>
              <a:rPr lang="zh-CN" altLang="en-US" sz="40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＝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b×a</a:t>
            </a:r>
          </a:p>
        </p:txBody>
      </p:sp>
      <p:sp>
        <p:nvSpPr>
          <p:cNvPr id="3" name="矩形 2"/>
          <p:cNvSpPr/>
          <p:nvPr/>
        </p:nvSpPr>
        <p:spPr>
          <a:xfrm>
            <a:off x="3042322" y="4280910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乘法交换律：</a:t>
            </a:r>
          </a:p>
        </p:txBody>
      </p:sp>
      <p:sp>
        <p:nvSpPr>
          <p:cNvPr id="72" name="Text Box 110"/>
          <p:cNvSpPr txBox="1">
            <a:spLocks noChangeArrowheads="1"/>
          </p:cNvSpPr>
          <p:nvPr/>
        </p:nvSpPr>
        <p:spPr bwMode="auto">
          <a:xfrm>
            <a:off x="1579245" y="5434330"/>
            <a:ext cx="10264775" cy="583565"/>
          </a:xfrm>
          <a:prstGeom prst="rect">
            <a:avLst/>
          </a:prstGeom>
          <a:noFill/>
          <a:ln w="28575">
            <a:solidFill>
              <a:srgbClr val="00B0F0"/>
            </a:solidFill>
            <a:prstDash val="sys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交换律中交换算式中两个数的位置,它们的结果不变。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27" grpId="0"/>
      <p:bldP spid="7" grpId="0"/>
      <p:bldP spid="5" grpId="0" bldLvl="0" animBg="1"/>
      <p:bldP spid="3" grpId="0"/>
      <p:bldP spid="7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9" name="文本框 24"/>
          <p:cNvSpPr txBox="1"/>
          <p:nvPr/>
        </p:nvSpPr>
        <p:spPr>
          <a:xfrm>
            <a:off x="125095" y="1427480"/>
            <a:ext cx="116179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比一比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比较加法交换律和乘法交换律,加法结合律和乘法结合律,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你发现了什么?</a:t>
            </a:r>
          </a:p>
        </p:txBody>
      </p:sp>
      <p:sp>
        <p:nvSpPr>
          <p:cNvPr id="7" name="矩形 6"/>
          <p:cNvSpPr/>
          <p:nvPr/>
        </p:nvSpPr>
        <p:spPr>
          <a:xfrm>
            <a:off x="3042322" y="3031865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加法结合律：</a:t>
            </a:r>
          </a:p>
        </p:txBody>
      </p:sp>
      <p:sp>
        <p:nvSpPr>
          <p:cNvPr id="3" name="矩形 2"/>
          <p:cNvSpPr/>
          <p:nvPr/>
        </p:nvSpPr>
        <p:spPr>
          <a:xfrm>
            <a:off x="3042322" y="4280910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乘法结合律：</a:t>
            </a:r>
          </a:p>
        </p:txBody>
      </p:sp>
      <p:sp>
        <p:nvSpPr>
          <p:cNvPr id="72" name="Text Box 110"/>
          <p:cNvSpPr txBox="1">
            <a:spLocks noChangeArrowheads="1"/>
          </p:cNvSpPr>
          <p:nvPr/>
        </p:nvSpPr>
        <p:spPr bwMode="auto">
          <a:xfrm>
            <a:off x="685165" y="5434330"/>
            <a:ext cx="11158855" cy="583565"/>
          </a:xfrm>
          <a:prstGeom prst="rect">
            <a:avLst/>
          </a:prstGeom>
          <a:noFill/>
          <a:ln w="28575">
            <a:solidFill>
              <a:srgbClr val="00B0F0"/>
            </a:solidFill>
            <a:prstDash val="sys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结合律中先算前两项或者先算后两项不影响它们的运算结果。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663570" y="2926093"/>
            <a:ext cx="38683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a+b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)+</a:t>
            </a:r>
            <a:r>
              <a:rPr lang="en-US" altLang="zh-CN" sz="4000" i="1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c=a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+(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b+c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)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4" name="TextBox 29"/>
          <p:cNvSpPr txBox="1"/>
          <p:nvPr/>
        </p:nvSpPr>
        <p:spPr>
          <a:xfrm>
            <a:off x="5663570" y="4156723"/>
            <a:ext cx="470027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a</a:t>
            </a:r>
            <a:r>
              <a:rPr lang="zh-CN" altLang="en-US" sz="4000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×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b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)</a:t>
            </a:r>
            <a:r>
              <a:rPr lang="zh-CN" altLang="en-US" sz="4000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4000" i="1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c=a</a:t>
            </a:r>
            <a:r>
              <a:rPr lang="zh-CN" altLang="en-US" sz="4000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b</a:t>
            </a:r>
            <a:r>
              <a:rPr lang="zh-CN" altLang="en-US" sz="4000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c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)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1"/>
      <p:bldP spid="7" grpId="0"/>
      <p:bldP spid="3" grpId="0"/>
      <p:bldP spid="72" grpId="0" bldLvl="0" animBg="1"/>
      <p:bldP spid="30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96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1.完成教材第25页“做一做”。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矩形 88"/>
          <p:cNvSpPr/>
          <p:nvPr/>
        </p:nvSpPr>
        <p:spPr>
          <a:xfrm>
            <a:off x="2233171" y="2453025"/>
            <a:ext cx="309943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12×32=32×</a:t>
            </a:r>
          </a:p>
        </p:txBody>
      </p:sp>
      <p:cxnSp>
        <p:nvCxnSpPr>
          <p:cNvPr id="90" name="直接连接符 89"/>
          <p:cNvCxnSpPr/>
          <p:nvPr/>
        </p:nvCxnSpPr>
        <p:spPr>
          <a:xfrm>
            <a:off x="5169430" y="3107194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5290633" y="245912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</a:p>
        </p:txBody>
      </p:sp>
      <p:sp>
        <p:nvSpPr>
          <p:cNvPr id="92" name="矩形 91"/>
          <p:cNvSpPr/>
          <p:nvPr/>
        </p:nvSpPr>
        <p:spPr>
          <a:xfrm>
            <a:off x="1938396" y="1560786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根据乘法运算定律填上合适的数。</a:t>
            </a:r>
          </a:p>
        </p:txBody>
      </p:sp>
      <p:sp>
        <p:nvSpPr>
          <p:cNvPr id="93" name="矩形 92"/>
          <p:cNvSpPr/>
          <p:nvPr/>
        </p:nvSpPr>
        <p:spPr>
          <a:xfrm>
            <a:off x="2233171" y="4502633"/>
            <a:ext cx="63834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×6×7=30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6× 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6960865" y="5123036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7248897" y="447496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96" name="矩形 95"/>
          <p:cNvSpPr/>
          <p:nvPr/>
        </p:nvSpPr>
        <p:spPr>
          <a:xfrm>
            <a:off x="2224406" y="3467234"/>
            <a:ext cx="32864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108×75=75×</a:t>
            </a:r>
          </a:p>
        </p:txBody>
      </p:sp>
      <p:cxnSp>
        <p:nvCxnSpPr>
          <p:cNvPr id="97" name="直接连接符 96"/>
          <p:cNvCxnSpPr/>
          <p:nvPr/>
        </p:nvCxnSpPr>
        <p:spPr>
          <a:xfrm>
            <a:off x="5628168" y="4099813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5511375" y="3388876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</a:t>
            </a:r>
          </a:p>
        </p:txBody>
      </p:sp>
      <p:sp>
        <p:nvSpPr>
          <p:cNvPr id="99" name="矩形 98"/>
          <p:cNvSpPr/>
          <p:nvPr/>
        </p:nvSpPr>
        <p:spPr>
          <a:xfrm>
            <a:off x="2233570" y="5549369"/>
            <a:ext cx="79608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125×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8×40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×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  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6587630" y="6257255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8272889" y="6269449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10096073" y="6269449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6573204" y="5549369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</a:t>
            </a:r>
          </a:p>
        </p:txBody>
      </p:sp>
      <p:sp>
        <p:nvSpPr>
          <p:cNvPr id="104" name="矩形 103"/>
          <p:cNvSpPr/>
          <p:nvPr/>
        </p:nvSpPr>
        <p:spPr>
          <a:xfrm>
            <a:off x="8453367" y="556016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105" name="矩形 104"/>
          <p:cNvSpPr/>
          <p:nvPr/>
        </p:nvSpPr>
        <p:spPr>
          <a:xfrm>
            <a:off x="10127441" y="5549369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5" grpId="0"/>
      <p:bldP spid="98" grpId="0"/>
      <p:bldP spid="103" grpId="0"/>
      <p:bldP spid="104" grpId="0"/>
      <p:bldP spid="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27" name="TextBox 26"/>
          <p:cNvSpPr txBox="1"/>
          <p:nvPr/>
        </p:nvSpPr>
        <p:spPr>
          <a:xfrm>
            <a:off x="4324261" y="2357133"/>
            <a:ext cx="20858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a+b</a:t>
            </a:r>
            <a:r>
              <a:rPr lang="en-US" altLang="zh-CN" sz="4000" i="1" dirty="0" smtClean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=</a:t>
            </a:r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b+a</a:t>
            </a:r>
            <a:endParaRPr lang="zh-CN" altLang="en-US" sz="4000" i="1" dirty="0">
              <a:solidFill>
                <a:srgbClr val="FF0000"/>
              </a:solidFill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04377" y="2480685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加法交换律：</a:t>
            </a:r>
          </a:p>
        </p:txBody>
      </p:sp>
      <p:sp>
        <p:nvSpPr>
          <p:cNvPr id="8" name="矩形 7"/>
          <p:cNvSpPr/>
          <p:nvPr/>
        </p:nvSpPr>
        <p:spPr>
          <a:xfrm>
            <a:off x="542139" y="1409785"/>
            <a:ext cx="74275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用字母表示加法交换律和加法结合律。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61185" y="3713493"/>
            <a:ext cx="38683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a+b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)+</a:t>
            </a:r>
            <a:r>
              <a:rPr lang="en-US" altLang="zh-CN" sz="4000" i="1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c=a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+(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b+c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)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04157" y="3837045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加法结合律：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5108" y="3306129"/>
            <a:ext cx="2822032" cy="31720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7" grpId="0"/>
      <p:bldP spid="30" grpId="0"/>
      <p:bldP spid="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96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2.完成教材第27页练习七第2,3题。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矩形 90"/>
          <p:cNvSpPr/>
          <p:nvPr/>
        </p:nvSpPr>
        <p:spPr>
          <a:xfrm>
            <a:off x="2044955" y="1360471"/>
            <a:ext cx="87941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根据乘法运算定律，在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里填上适当的数。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667519" y="2037993"/>
            <a:ext cx="30267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15×16=16×</a:t>
            </a:r>
          </a:p>
        </p:txBody>
      </p:sp>
      <p:sp>
        <p:nvSpPr>
          <p:cNvPr id="93" name="矩形 92"/>
          <p:cNvSpPr/>
          <p:nvPr/>
        </p:nvSpPr>
        <p:spPr>
          <a:xfrm>
            <a:off x="4322079" y="2923555"/>
            <a:ext cx="52966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25×7×4=       ×      ×7</a:t>
            </a:r>
          </a:p>
        </p:txBody>
      </p:sp>
      <p:sp>
        <p:nvSpPr>
          <p:cNvPr id="94" name="矩形 93"/>
          <p:cNvSpPr/>
          <p:nvPr/>
        </p:nvSpPr>
        <p:spPr>
          <a:xfrm>
            <a:off x="1983294" y="3888363"/>
            <a:ext cx="8451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60×25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         = 60 ×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×8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983294" y="4796780"/>
            <a:ext cx="88553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125×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8×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=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125×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×14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152472" y="5709136"/>
            <a:ext cx="91053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3×4×8×5=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3×4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× 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754382" y="2037993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</a:p>
        </p:txBody>
      </p:sp>
      <p:sp>
        <p:nvSpPr>
          <p:cNvPr id="98" name="矩形 97"/>
          <p:cNvSpPr/>
          <p:nvPr/>
        </p:nvSpPr>
        <p:spPr>
          <a:xfrm>
            <a:off x="6772806" y="2923555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</a:p>
        </p:txBody>
      </p:sp>
      <p:sp>
        <p:nvSpPr>
          <p:cNvPr id="99" name="矩形 98"/>
          <p:cNvSpPr/>
          <p:nvPr/>
        </p:nvSpPr>
        <p:spPr>
          <a:xfrm>
            <a:off x="8342014" y="2911361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00" name="矩形 99"/>
          <p:cNvSpPr/>
          <p:nvPr/>
        </p:nvSpPr>
        <p:spPr>
          <a:xfrm>
            <a:off x="5427374" y="3888363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101" name="矩形 100"/>
          <p:cNvSpPr/>
          <p:nvPr/>
        </p:nvSpPr>
        <p:spPr>
          <a:xfrm>
            <a:off x="8700023" y="3876169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</a:p>
        </p:txBody>
      </p:sp>
      <p:sp>
        <p:nvSpPr>
          <p:cNvPr id="102" name="矩形 101"/>
          <p:cNvSpPr/>
          <p:nvPr/>
        </p:nvSpPr>
        <p:spPr>
          <a:xfrm>
            <a:off x="4735639" y="480897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</a:p>
        </p:txBody>
      </p:sp>
      <p:sp>
        <p:nvSpPr>
          <p:cNvPr id="103" name="矩形 102"/>
          <p:cNvSpPr/>
          <p:nvPr/>
        </p:nvSpPr>
        <p:spPr>
          <a:xfrm>
            <a:off x="9058312" y="4796780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104" name="矩形 103"/>
          <p:cNvSpPr/>
          <p:nvPr/>
        </p:nvSpPr>
        <p:spPr>
          <a:xfrm>
            <a:off x="8393571" y="5709136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105" name="矩形 104"/>
          <p:cNvSpPr/>
          <p:nvPr/>
        </p:nvSpPr>
        <p:spPr>
          <a:xfrm>
            <a:off x="9877394" y="5696942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106" name="矩形 105"/>
          <p:cNvSpPr/>
          <p:nvPr/>
        </p:nvSpPr>
        <p:spPr>
          <a:xfrm>
            <a:off x="7705554" y="2110001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6723978" y="2983369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8210302" y="2983369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5246834" y="3954274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8683982" y="3948177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719598" y="4874885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8896516" y="4865613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8233514" y="5775047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9696854" y="5768950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6640280" y="1274746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96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2.完成教材第27页练习七第2,3题。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75840" y="1468120"/>
            <a:ext cx="79076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3.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这个游泳池长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50m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。他每次游多少米？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97225" y="2260600"/>
            <a:ext cx="8715375" cy="214312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872141" y="3644965"/>
            <a:ext cx="20385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50×7×2</a:t>
            </a:r>
          </a:p>
        </p:txBody>
      </p:sp>
      <p:sp>
        <p:nvSpPr>
          <p:cNvPr id="32" name="矩形 31"/>
          <p:cNvSpPr/>
          <p:nvPr/>
        </p:nvSpPr>
        <p:spPr>
          <a:xfrm>
            <a:off x="2409544" y="4403646"/>
            <a:ext cx="23120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=(50×2)×7</a:t>
            </a:r>
          </a:p>
        </p:txBody>
      </p:sp>
      <p:sp>
        <p:nvSpPr>
          <p:cNvPr id="33" name="矩形 32"/>
          <p:cNvSpPr/>
          <p:nvPr/>
        </p:nvSpPr>
        <p:spPr>
          <a:xfrm>
            <a:off x="2410022" y="5162848"/>
            <a:ext cx="17386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=100×7</a:t>
            </a:r>
          </a:p>
        </p:txBody>
      </p:sp>
      <p:sp>
        <p:nvSpPr>
          <p:cNvPr id="2" name="矩形 1"/>
          <p:cNvSpPr/>
          <p:nvPr/>
        </p:nvSpPr>
        <p:spPr>
          <a:xfrm>
            <a:off x="2410022" y="5921286"/>
            <a:ext cx="18516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=700(m)</a:t>
            </a:r>
          </a:p>
        </p:txBody>
      </p:sp>
      <p:sp>
        <p:nvSpPr>
          <p:cNvPr id="35" name="矩形 34"/>
          <p:cNvSpPr/>
          <p:nvPr/>
        </p:nvSpPr>
        <p:spPr>
          <a:xfrm>
            <a:off x="4721815" y="5921136"/>
            <a:ext cx="4148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：他每次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游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2" grpId="0"/>
      <p:bldP spid="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1256030" y="1692275"/>
            <a:ext cx="9852660" cy="156845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ea typeface="微软雅黑" panose="020B0503020204020204" pitchFamily="34" charset="-122"/>
              </a:rPr>
              <a:t>两个数相乘,交换两个因数的位置,积不变，叫做</a:t>
            </a:r>
            <a:r>
              <a:rPr lang="zh-CN" altLang="en-US" sz="3200" dirty="0">
                <a:ea typeface="微软雅黑" panose="020B0503020204020204" pitchFamily="34" charset="-122"/>
                <a:sym typeface="+mn-ea"/>
              </a:rPr>
              <a:t>乘法交换律。</a:t>
            </a:r>
            <a:r>
              <a:rPr lang="zh-CN" altLang="en-US" sz="3200" dirty="0">
                <a:ea typeface="微软雅黑" panose="020B0503020204020204" pitchFamily="34" charset="-122"/>
              </a:rPr>
              <a:t>用字母表示为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ea typeface="微软雅黑" panose="020B0503020204020204" pitchFamily="34" charset="-122"/>
              </a:rPr>
              <a:t>×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ea typeface="微软雅黑" panose="020B0503020204020204" pitchFamily="34" charset="-122"/>
              </a:rPr>
              <a:t>=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ea typeface="微软雅黑" panose="020B0503020204020204" pitchFamily="34" charset="-122"/>
              </a:rPr>
              <a:t>×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1256030" y="3808095"/>
            <a:ext cx="9852660" cy="156845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ea typeface="微软雅黑" panose="020B0503020204020204" pitchFamily="34" charset="-122"/>
              </a:rPr>
              <a:t>三个数相乘,先乘前两个数或先乘后两个数,积不变，叫做</a:t>
            </a:r>
            <a:r>
              <a:rPr lang="zh-CN" altLang="en-US" sz="3200" dirty="0">
                <a:ea typeface="微软雅黑" panose="020B0503020204020204" pitchFamily="34" charset="-122"/>
                <a:sym typeface="+mn-ea"/>
              </a:rPr>
              <a:t>乘法结合律。</a:t>
            </a:r>
            <a:r>
              <a:rPr lang="zh-CN" altLang="en-US" sz="3200" dirty="0">
                <a:ea typeface="微软雅黑" panose="020B0503020204020204" pitchFamily="34" charset="-122"/>
              </a:rPr>
              <a:t>用字母表示为(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ea typeface="微软雅黑" panose="020B0503020204020204" pitchFamily="34" charset="-122"/>
              </a:rPr>
              <a:t>×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ea typeface="微软雅黑" panose="020B0503020204020204" pitchFamily="34" charset="-122"/>
              </a:rPr>
              <a:t>)×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dirty="0">
                <a:ea typeface="微软雅黑" panose="020B0503020204020204" pitchFamily="34" charset="-122"/>
              </a:rPr>
              <a:t>=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ea typeface="微软雅黑" panose="020B0503020204020204" pitchFamily="34" charset="-122"/>
              </a:rPr>
              <a:t>×(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ea typeface="微软雅黑" panose="020B0503020204020204" pitchFamily="34" charset="-122"/>
              </a:rPr>
              <a:t>×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dirty="0">
                <a:ea typeface="微软雅黑" panose="020B0503020204020204" pitchFamily="34" charset="-122"/>
              </a:rPr>
              <a:t>)。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教材第27页练习七第5,10题。</a:t>
            </a:r>
          </a:p>
        </p:txBody>
      </p:sp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627128" y="1171204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7"/>
          <p:cNvSpPr txBox="1">
            <a:spLocks noChangeArrowheads="1"/>
          </p:cNvSpPr>
          <p:nvPr/>
        </p:nvSpPr>
        <p:spPr bwMode="auto">
          <a:xfrm>
            <a:off x="508635" y="1793875"/>
            <a:ext cx="96234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5.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李阿姨购进了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60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套这种运动服，花了多少钱？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635" y="2377440"/>
            <a:ext cx="7486650" cy="263842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8698637" y="2842171"/>
            <a:ext cx="27585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(75+45)×60</a:t>
            </a:r>
          </a:p>
        </p:txBody>
      </p:sp>
      <p:sp>
        <p:nvSpPr>
          <p:cNvPr id="33" name="矩形 32"/>
          <p:cNvSpPr/>
          <p:nvPr/>
        </p:nvSpPr>
        <p:spPr>
          <a:xfrm>
            <a:off x="8359781" y="3660275"/>
            <a:ext cx="252743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=120×60</a:t>
            </a:r>
          </a:p>
        </p:txBody>
      </p:sp>
      <p:sp>
        <p:nvSpPr>
          <p:cNvPr id="34" name="矩形 33"/>
          <p:cNvSpPr/>
          <p:nvPr/>
        </p:nvSpPr>
        <p:spPr>
          <a:xfrm>
            <a:off x="8359781" y="4477768"/>
            <a:ext cx="2115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=7200(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35" name="矩形 34"/>
          <p:cNvSpPr/>
          <p:nvPr/>
        </p:nvSpPr>
        <p:spPr>
          <a:xfrm>
            <a:off x="7476889" y="5296133"/>
            <a:ext cx="3980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：花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7200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元钱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720788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教材第27页练习七第5,10题。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03" name="图片 10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97000" y="1342390"/>
            <a:ext cx="9398000" cy="3999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3" name="图片 2" descr="GY2}[2G%@9O]IYAHR%_4H(W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371"/>
          <a:stretch>
            <a:fillRect/>
          </a:stretch>
        </p:blipFill>
        <p:spPr>
          <a:xfrm>
            <a:off x="6602095" y="1914525"/>
            <a:ext cx="5606415" cy="4726305"/>
          </a:xfrm>
          <a:prstGeom prst="rect">
            <a:avLst/>
          </a:prstGeom>
        </p:spPr>
      </p:pic>
      <p:sp>
        <p:nvSpPr>
          <p:cNvPr id="29" name="文本框 24"/>
          <p:cNvSpPr txBox="1"/>
          <p:nvPr/>
        </p:nvSpPr>
        <p:spPr>
          <a:xfrm>
            <a:off x="586105" y="1330960"/>
            <a:ext cx="10163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仔细观察图片,从中你能得到哪些数学信息?</a:t>
            </a:r>
          </a:p>
        </p:txBody>
      </p:sp>
      <p:sp>
        <p:nvSpPr>
          <p:cNvPr id="4" name="矩形 3"/>
          <p:cNvSpPr/>
          <p:nvPr/>
        </p:nvSpPr>
        <p:spPr>
          <a:xfrm>
            <a:off x="2244856" y="2106709"/>
            <a:ext cx="30975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一共有25个小组</a:t>
            </a:r>
          </a:p>
        </p:txBody>
      </p:sp>
      <p:sp>
        <p:nvSpPr>
          <p:cNvPr id="5" name="矩形 4"/>
          <p:cNvSpPr/>
          <p:nvPr/>
        </p:nvSpPr>
        <p:spPr>
          <a:xfrm>
            <a:off x="1262511" y="2882679"/>
            <a:ext cx="4891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每组里4人负责挖坑</a:t>
            </a:r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、种树</a:t>
            </a:r>
          </a:p>
        </p:txBody>
      </p:sp>
      <p:sp>
        <p:nvSpPr>
          <p:cNvPr id="6" name="矩形 5"/>
          <p:cNvSpPr/>
          <p:nvPr/>
        </p:nvSpPr>
        <p:spPr>
          <a:xfrm>
            <a:off x="1957836" y="3658649"/>
            <a:ext cx="36722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2人负责抬水、浇树</a:t>
            </a:r>
          </a:p>
        </p:txBody>
      </p:sp>
      <p:sp>
        <p:nvSpPr>
          <p:cNvPr id="7" name="矩形 6"/>
          <p:cNvSpPr/>
          <p:nvPr/>
        </p:nvSpPr>
        <p:spPr>
          <a:xfrm>
            <a:off x="2364236" y="4434619"/>
            <a:ext cx="2859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每组要种5棵树</a:t>
            </a:r>
          </a:p>
        </p:txBody>
      </p:sp>
      <p:sp>
        <p:nvSpPr>
          <p:cNvPr id="8" name="矩形 7"/>
          <p:cNvSpPr/>
          <p:nvPr/>
        </p:nvSpPr>
        <p:spPr>
          <a:xfrm>
            <a:off x="2161036" y="5210589"/>
            <a:ext cx="32658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每棵树要浇2桶水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3" name="图片 2" descr="GY2}[2G%@9O]IYAHR%_4H(W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371"/>
          <a:stretch>
            <a:fillRect/>
          </a:stretch>
        </p:blipFill>
        <p:spPr>
          <a:xfrm>
            <a:off x="6602095" y="1914525"/>
            <a:ext cx="5606415" cy="4726305"/>
          </a:xfrm>
          <a:prstGeom prst="rect">
            <a:avLst/>
          </a:prstGeom>
        </p:spPr>
      </p:pic>
      <p:sp>
        <p:nvSpPr>
          <p:cNvPr id="29" name="文本框 24"/>
          <p:cNvSpPr txBox="1"/>
          <p:nvPr/>
        </p:nvSpPr>
        <p:spPr>
          <a:xfrm>
            <a:off x="586105" y="1330960"/>
            <a:ext cx="10163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你能根据以上数学信息提出什么数学问题?</a:t>
            </a:r>
          </a:p>
        </p:txBody>
      </p:sp>
      <p:sp>
        <p:nvSpPr>
          <p:cNvPr id="4" name="矩形 3"/>
          <p:cNvSpPr/>
          <p:nvPr/>
        </p:nvSpPr>
        <p:spPr>
          <a:xfrm>
            <a:off x="127131" y="2301019"/>
            <a:ext cx="64750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①负责挖坑、种树的一共有多少人?</a:t>
            </a:r>
          </a:p>
        </p:txBody>
      </p:sp>
      <p:sp>
        <p:nvSpPr>
          <p:cNvPr id="5" name="矩形 4"/>
          <p:cNvSpPr/>
          <p:nvPr/>
        </p:nvSpPr>
        <p:spPr>
          <a:xfrm>
            <a:off x="127131" y="3367819"/>
            <a:ext cx="40366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一共要浇多少桶水?</a:t>
            </a:r>
          </a:p>
        </p:txBody>
      </p:sp>
      <p:sp>
        <p:nvSpPr>
          <p:cNvPr id="6" name="矩形 5"/>
          <p:cNvSpPr/>
          <p:nvPr/>
        </p:nvSpPr>
        <p:spPr>
          <a:xfrm>
            <a:off x="127131" y="4434619"/>
            <a:ext cx="48494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③他们一共种了多少棵树?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5108" y="3306129"/>
            <a:ext cx="2822032" cy="3172075"/>
          </a:xfrm>
          <a:prstGeom prst="rect">
            <a:avLst/>
          </a:prstGeom>
        </p:spPr>
      </p:pic>
      <p:sp>
        <p:nvSpPr>
          <p:cNvPr id="14" name="文本框 24"/>
          <p:cNvSpPr txBox="1"/>
          <p:nvPr/>
        </p:nvSpPr>
        <p:spPr>
          <a:xfrm>
            <a:off x="586105" y="1330960"/>
            <a:ext cx="10163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回忆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我们在本单元已经学习了哪些运算定律?</a:t>
            </a:r>
          </a:p>
        </p:txBody>
      </p:sp>
      <p:sp>
        <p:nvSpPr>
          <p:cNvPr id="16" name="矩形 15"/>
          <p:cNvSpPr/>
          <p:nvPr/>
        </p:nvSpPr>
        <p:spPr>
          <a:xfrm>
            <a:off x="1152656" y="2363884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加法交换律</a:t>
            </a:r>
          </a:p>
        </p:txBody>
      </p:sp>
      <p:sp>
        <p:nvSpPr>
          <p:cNvPr id="17" name="矩形 16"/>
          <p:cNvSpPr/>
          <p:nvPr/>
        </p:nvSpPr>
        <p:spPr>
          <a:xfrm>
            <a:off x="4451481" y="2363884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加法结合律</a:t>
            </a:r>
          </a:p>
        </p:txBody>
      </p:sp>
      <p:sp>
        <p:nvSpPr>
          <p:cNvPr id="18" name="文本框 24"/>
          <p:cNvSpPr txBox="1"/>
          <p:nvPr/>
        </p:nvSpPr>
        <p:spPr>
          <a:xfrm>
            <a:off x="586105" y="3397250"/>
            <a:ext cx="10163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我们学习这些运算定律的目的是什么呢?</a:t>
            </a:r>
          </a:p>
        </p:txBody>
      </p:sp>
      <p:sp>
        <p:nvSpPr>
          <p:cNvPr id="19" name="矩形 18"/>
          <p:cNvSpPr/>
          <p:nvPr/>
        </p:nvSpPr>
        <p:spPr>
          <a:xfrm>
            <a:off x="1797181" y="4430174"/>
            <a:ext cx="546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为了使我们的计算更加简便。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6" grpId="0"/>
      <p:bldP spid="17" grpId="0"/>
      <p:bldP spid="18" grpId="0"/>
      <p:bldP spid="18" grpId="1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1394</Words>
  <Application>Microsoft Office PowerPoint</Application>
  <PresentationFormat>自定义</PresentationFormat>
  <Paragraphs>197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2276</cp:revision>
  <dcterms:created xsi:type="dcterms:W3CDTF">2017-11-13T08:28:00Z</dcterms:created>
  <dcterms:modified xsi:type="dcterms:W3CDTF">2021-11-17T03:10:00Z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4BFEA55A815F4901A3F2E660AC21FB30</vt:lpwstr>
  </property>
</Properties>
</file>